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8288000" cy="10287000"/>
  <p:notesSz cx="6858000" cy="9144000"/>
  <p:embeddedFontLst>
    <p:embeddedFont>
      <p:font typeface="Canva Sans Bold" charset="1" panose="020B0803030501040103"/>
      <p:regular r:id="rId29"/>
    </p:embeddedFont>
    <p:embeddedFont>
      <p:font typeface="Calibri (MS) Bold" charset="1" panose="020F0702030404030204"/>
      <p:regular r:id="rId30"/>
    </p:embeddedFont>
    <p:embeddedFont>
      <p:font typeface="Calibri (MS)" charset="1" panose="020F0502020204030204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0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1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2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png" Type="http://schemas.openxmlformats.org/officeDocument/2006/relationships/image"/><Relationship Id="rId11" Target="../media/image19.svg" Type="http://schemas.openxmlformats.org/officeDocument/2006/relationships/image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5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6.png" Type="http://schemas.openxmlformats.org/officeDocument/2006/relationships/image"/><Relationship Id="rId9" Target="../media/image17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7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8.jpe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9.jpe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778" y="0"/>
            <a:ext cx="18236445" cy="12150031"/>
          </a:xfrm>
          <a:custGeom>
            <a:avLst/>
            <a:gdLst/>
            <a:ahLst/>
            <a:cxnLst/>
            <a:rect r="r" b="b" t="t" l="l"/>
            <a:pathLst>
              <a:path h="12150031" w="18236445">
                <a:moveTo>
                  <a:pt x="0" y="0"/>
                </a:moveTo>
                <a:lnTo>
                  <a:pt x="18236444" y="0"/>
                </a:lnTo>
                <a:lnTo>
                  <a:pt x="18236444" y="12150031"/>
                </a:lnTo>
                <a:lnTo>
                  <a:pt x="0" y="121500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27536" y="652339"/>
            <a:ext cx="15831764" cy="1988345"/>
            <a:chOff x="0" y="0"/>
            <a:chExt cx="21109019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109019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109019">
                  <a:moveTo>
                    <a:pt x="0" y="0"/>
                  </a:moveTo>
                  <a:lnTo>
                    <a:pt x="21109019" y="0"/>
                  </a:lnTo>
                  <a:lnTo>
                    <a:pt x="21109019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109019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5940"/>
                </a:lnSpc>
              </a:pPr>
              <a:r>
                <a:rPr lang="en-US" b="true" sz="5500" spc="-33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WELLBOT – Global Wellness Assistant Chatbot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973797" y="2895219"/>
            <a:ext cx="4340407" cy="4981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4"/>
              </a:lnSpc>
            </a:pPr>
            <a:r>
              <a:rPr lang="en-US" sz="42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Team Members:</a:t>
            </a:r>
          </a:p>
          <a:p>
            <a:pPr algn="ctr">
              <a:lnSpc>
                <a:spcPts val="3234"/>
              </a:lnSpc>
            </a:pPr>
          </a:p>
          <a:p>
            <a:pPr algn="ctr">
              <a:lnSpc>
                <a:spcPts val="567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1. Meghana</a:t>
            </a:r>
          </a:p>
          <a:p>
            <a:pPr algn="ctr">
              <a:lnSpc>
                <a:spcPts val="567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2. Aishwarya</a:t>
            </a:r>
          </a:p>
          <a:p>
            <a:pPr algn="ctr">
              <a:lnSpc>
                <a:spcPts val="567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    3. Akash Rawat</a:t>
            </a:r>
          </a:p>
          <a:p>
            <a:pPr algn="ctr">
              <a:lnSpc>
                <a:spcPts val="567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4. Gopichand</a:t>
            </a:r>
          </a:p>
          <a:p>
            <a:pPr algn="ctr">
              <a:lnSpc>
                <a:spcPts val="5040"/>
              </a:lnSpc>
            </a:pPr>
          </a:p>
          <a:p>
            <a:pPr algn="ctr">
              <a:lnSpc>
                <a:spcPts val="504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878229" y="7258050"/>
            <a:ext cx="4930378" cy="200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Under the Guidance of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Dr K. Santhiya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5213" y="-959109"/>
            <a:ext cx="18443213" cy="12103359"/>
          </a:xfrm>
          <a:custGeom>
            <a:avLst/>
            <a:gdLst/>
            <a:ahLst/>
            <a:cxnLst/>
            <a:rect r="r" b="b" t="t" l="l"/>
            <a:pathLst>
              <a:path h="12103359" w="18443213">
                <a:moveTo>
                  <a:pt x="0" y="0"/>
                </a:moveTo>
                <a:lnTo>
                  <a:pt x="18443213" y="0"/>
                </a:lnTo>
                <a:lnTo>
                  <a:pt x="18443213" y="12103359"/>
                </a:lnTo>
                <a:lnTo>
                  <a:pt x="0" y="121033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957262"/>
            <a:ext cx="16002000" cy="2005445"/>
            <a:chOff x="0" y="0"/>
            <a:chExt cx="21336000" cy="26739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36000" cy="2673927"/>
            </a:xfrm>
            <a:custGeom>
              <a:avLst/>
              <a:gdLst/>
              <a:ahLst/>
              <a:cxnLst/>
              <a:rect r="r" b="b" t="t" l="l"/>
              <a:pathLst>
                <a:path h="2673927" w="21336000">
                  <a:moveTo>
                    <a:pt x="0" y="0"/>
                  </a:moveTo>
                  <a:lnTo>
                    <a:pt x="21336000" y="0"/>
                  </a:lnTo>
                  <a:lnTo>
                    <a:pt x="21336000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21336000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Milestone 2 – Chatbot Integration &amp; Web UI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622233"/>
            <a:ext cx="15590520" cy="5998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Integrated Rasa chatbot with a Flask-based web UI for smooth interaction.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NLU model supports intent and entity detection in English and Hindi.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Multilingual HealthKnowledge database with easy CSV-based updates.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Custom Rasa actions dynamically retrieve and deliver relevant wellness information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3725" y="-745642"/>
            <a:ext cx="18535449" cy="12163888"/>
          </a:xfrm>
          <a:custGeom>
            <a:avLst/>
            <a:gdLst/>
            <a:ahLst/>
            <a:cxnLst/>
            <a:rect r="r" b="b" t="t" l="l"/>
            <a:pathLst>
              <a:path h="12163888" w="18535449">
                <a:moveTo>
                  <a:pt x="0" y="0"/>
                </a:moveTo>
                <a:lnTo>
                  <a:pt x="18535450" y="0"/>
                </a:lnTo>
                <a:lnTo>
                  <a:pt x="18535450" y="12163888"/>
                </a:lnTo>
                <a:lnTo>
                  <a:pt x="0" y="121638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26528" y="1952380"/>
            <a:ext cx="15034943" cy="7555059"/>
          </a:xfrm>
          <a:custGeom>
            <a:avLst/>
            <a:gdLst/>
            <a:ahLst/>
            <a:cxnLst/>
            <a:rect r="r" b="b" t="t" l="l"/>
            <a:pathLst>
              <a:path h="7555059" w="15034943">
                <a:moveTo>
                  <a:pt x="0" y="0"/>
                </a:moveTo>
                <a:lnTo>
                  <a:pt x="15034944" y="0"/>
                </a:lnTo>
                <a:lnTo>
                  <a:pt x="15034944" y="7555059"/>
                </a:lnTo>
                <a:lnTo>
                  <a:pt x="0" y="755505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64938" y="471199"/>
            <a:ext cx="15773400" cy="2005445"/>
            <a:chOff x="0" y="0"/>
            <a:chExt cx="21031200" cy="26739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031200" cy="2673927"/>
            </a:xfrm>
            <a:custGeom>
              <a:avLst/>
              <a:gdLst/>
              <a:ahLst/>
              <a:cxnLst/>
              <a:rect r="r" b="b" t="t" l="l"/>
              <a:pathLst>
                <a:path h="267392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76200"/>
              <a:ext cx="21031200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 Chat User Interface: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57250"/>
            <a:ext cx="18288000" cy="12001500"/>
          </a:xfrm>
          <a:custGeom>
            <a:avLst/>
            <a:gdLst/>
            <a:ahLst/>
            <a:cxnLst/>
            <a:rect r="r" b="b" t="t" l="l"/>
            <a:pathLst>
              <a:path h="12001500" w="18288000">
                <a:moveTo>
                  <a:pt x="0" y="0"/>
                </a:moveTo>
                <a:lnTo>
                  <a:pt x="18288000" y="0"/>
                </a:lnTo>
                <a:lnTo>
                  <a:pt x="18288000" y="12001500"/>
                </a:lnTo>
                <a:lnTo>
                  <a:pt x="0" y="1200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75680"/>
            <a:ext cx="15773400" cy="2824594"/>
            <a:chOff x="0" y="0"/>
            <a:chExt cx="21031200" cy="37661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3766126"/>
            </a:xfrm>
            <a:custGeom>
              <a:avLst/>
              <a:gdLst/>
              <a:ahLst/>
              <a:cxnLst/>
              <a:rect r="r" b="b" t="t" l="l"/>
              <a:pathLst>
                <a:path h="3766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3766126"/>
                  </a:lnTo>
                  <a:lnTo>
                    <a:pt x="0" y="3766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21031200" cy="36899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Milestone 3 – Advanced NLP &amp; Multilingual Features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3238349"/>
            <a:ext cx="15590520" cy="5998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Expanded the knowledge base to 100+ wellness topics with multilingual coverage.</a:t>
            </a:r>
          </a:p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Added safety disclaimers and clear medical boundaries for responsible use.</a:t>
            </a:r>
          </a:p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Introduced full Hindi support with dynamic language selection based on user preferences.</a:t>
            </a:r>
          </a:p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Enhanced NLU with improved entity extraction for more accurate, personalized responses.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4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3725" y="-745642"/>
            <a:ext cx="18535449" cy="12163888"/>
          </a:xfrm>
          <a:custGeom>
            <a:avLst/>
            <a:gdLst/>
            <a:ahLst/>
            <a:cxnLst/>
            <a:rect r="r" b="b" t="t" l="l"/>
            <a:pathLst>
              <a:path h="12163888" w="18535449">
                <a:moveTo>
                  <a:pt x="0" y="0"/>
                </a:moveTo>
                <a:lnTo>
                  <a:pt x="18535450" y="0"/>
                </a:lnTo>
                <a:lnTo>
                  <a:pt x="18535450" y="12163888"/>
                </a:lnTo>
                <a:lnTo>
                  <a:pt x="0" y="121638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2494" y="1863924"/>
            <a:ext cx="16276806" cy="7955289"/>
          </a:xfrm>
          <a:custGeom>
            <a:avLst/>
            <a:gdLst/>
            <a:ahLst/>
            <a:cxnLst/>
            <a:rect r="r" b="b" t="t" l="l"/>
            <a:pathLst>
              <a:path h="7955289" w="16276806">
                <a:moveTo>
                  <a:pt x="0" y="0"/>
                </a:moveTo>
                <a:lnTo>
                  <a:pt x="16276806" y="0"/>
                </a:lnTo>
                <a:lnTo>
                  <a:pt x="16276806" y="7955289"/>
                </a:lnTo>
                <a:lnTo>
                  <a:pt x="0" y="795528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64938" y="471199"/>
            <a:ext cx="15773400" cy="2005445"/>
            <a:chOff x="0" y="0"/>
            <a:chExt cx="21031200" cy="26739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031200" cy="2673927"/>
            </a:xfrm>
            <a:custGeom>
              <a:avLst/>
              <a:gdLst/>
              <a:ahLst/>
              <a:cxnLst/>
              <a:rect r="r" b="b" t="t" l="l"/>
              <a:pathLst>
                <a:path h="267392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76200"/>
              <a:ext cx="21031200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 Chat User Interface in Hindi: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57250"/>
            <a:ext cx="18949480" cy="12435596"/>
          </a:xfrm>
          <a:custGeom>
            <a:avLst/>
            <a:gdLst/>
            <a:ahLst/>
            <a:cxnLst/>
            <a:rect r="r" b="b" t="t" l="l"/>
            <a:pathLst>
              <a:path h="12435596" w="18949480">
                <a:moveTo>
                  <a:pt x="0" y="0"/>
                </a:moveTo>
                <a:lnTo>
                  <a:pt x="18949480" y="0"/>
                </a:lnTo>
                <a:lnTo>
                  <a:pt x="18949480" y="12435596"/>
                </a:lnTo>
                <a:lnTo>
                  <a:pt x="0" y="124355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7030700" cy="2792348"/>
            <a:chOff x="0" y="0"/>
            <a:chExt cx="22707600" cy="37231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2707600" cy="3723130"/>
            </a:xfrm>
            <a:custGeom>
              <a:avLst/>
              <a:gdLst/>
              <a:ahLst/>
              <a:cxnLst/>
              <a:rect r="r" b="b" t="t" l="l"/>
              <a:pathLst>
                <a:path h="3723130" w="22707600">
                  <a:moveTo>
                    <a:pt x="0" y="0"/>
                  </a:moveTo>
                  <a:lnTo>
                    <a:pt x="22707600" y="0"/>
                  </a:lnTo>
                  <a:lnTo>
                    <a:pt x="22707600" y="3723130"/>
                  </a:lnTo>
                  <a:lnTo>
                    <a:pt x="0" y="37231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2707600" cy="365645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15"/>
                </a:lnSpc>
              </a:pPr>
              <a:r>
                <a:rPr lang="en-US" b="true" sz="594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Milestone 4 – Admin Dashboard &amp; Optimization</a:t>
              </a:r>
            </a:p>
            <a:p>
              <a:pPr algn="l">
                <a:lnSpc>
                  <a:spcPts val="641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3178110"/>
            <a:ext cx="15697329" cy="5998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Built a secure admin dashboard for managing and updating knowledge-base entries.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Added user analytics and feedback tools (thumbs up/down) to monitor content quality.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Optimized backend sessions, logging, and error handling for smoother performance.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Redesigned the UI with a modern, responsive layout for better usability.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4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57250"/>
            <a:ext cx="18949480" cy="12435596"/>
          </a:xfrm>
          <a:custGeom>
            <a:avLst/>
            <a:gdLst/>
            <a:ahLst/>
            <a:cxnLst/>
            <a:rect r="r" b="b" t="t" l="l"/>
            <a:pathLst>
              <a:path h="12435596" w="18949480">
                <a:moveTo>
                  <a:pt x="0" y="0"/>
                </a:moveTo>
                <a:lnTo>
                  <a:pt x="18949480" y="0"/>
                </a:lnTo>
                <a:lnTo>
                  <a:pt x="18949480" y="12435596"/>
                </a:lnTo>
                <a:lnTo>
                  <a:pt x="0" y="124355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895222" y="1830944"/>
            <a:ext cx="14497556" cy="8154875"/>
          </a:xfrm>
          <a:custGeom>
            <a:avLst/>
            <a:gdLst/>
            <a:ahLst/>
            <a:cxnLst/>
            <a:rect r="r" b="b" t="t" l="l"/>
            <a:pathLst>
              <a:path h="8154875" w="14497556">
                <a:moveTo>
                  <a:pt x="0" y="0"/>
                </a:moveTo>
                <a:lnTo>
                  <a:pt x="14497556" y="0"/>
                </a:lnTo>
                <a:lnTo>
                  <a:pt x="14497556" y="8154875"/>
                </a:lnTo>
                <a:lnTo>
                  <a:pt x="0" y="81548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64938" y="471199"/>
            <a:ext cx="15773400" cy="2005445"/>
            <a:chOff x="0" y="0"/>
            <a:chExt cx="21031200" cy="26739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031200" cy="2673927"/>
            </a:xfrm>
            <a:custGeom>
              <a:avLst/>
              <a:gdLst/>
              <a:ahLst/>
              <a:cxnLst/>
              <a:rect r="r" b="b" t="t" l="l"/>
              <a:pathLst>
                <a:path h="267392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76200"/>
              <a:ext cx="21031200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 Admin Dashboard User Interface: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57873" y="-1157729"/>
            <a:ext cx="19854311" cy="13029392"/>
          </a:xfrm>
          <a:custGeom>
            <a:avLst/>
            <a:gdLst/>
            <a:ahLst/>
            <a:cxnLst/>
            <a:rect r="r" b="b" t="t" l="l"/>
            <a:pathLst>
              <a:path h="13029392" w="19854311">
                <a:moveTo>
                  <a:pt x="0" y="0"/>
                </a:moveTo>
                <a:lnTo>
                  <a:pt x="19854311" y="0"/>
                </a:lnTo>
                <a:lnTo>
                  <a:pt x="19854311" y="13029392"/>
                </a:lnTo>
                <a:lnTo>
                  <a:pt x="0" y="130293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12682" y="424183"/>
            <a:ext cx="7696174" cy="2005445"/>
            <a:chOff x="0" y="0"/>
            <a:chExt cx="10261566" cy="26739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261566" cy="2673927"/>
            </a:xfrm>
            <a:custGeom>
              <a:avLst/>
              <a:gdLst/>
              <a:ahLst/>
              <a:cxnLst/>
              <a:rect r="r" b="b" t="t" l="l"/>
              <a:pathLst>
                <a:path h="2673927" w="10261566">
                  <a:moveTo>
                    <a:pt x="0" y="0"/>
                  </a:moveTo>
                  <a:lnTo>
                    <a:pt x="10261566" y="0"/>
                  </a:lnTo>
                  <a:lnTo>
                    <a:pt x="10261566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10261566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Sequence Diagram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710496" y="1945179"/>
            <a:ext cx="10867008" cy="7834522"/>
          </a:xfrm>
          <a:custGeom>
            <a:avLst/>
            <a:gdLst/>
            <a:ahLst/>
            <a:cxnLst/>
            <a:rect r="r" b="b" t="t" l="l"/>
            <a:pathLst>
              <a:path h="7834522" w="10867008">
                <a:moveTo>
                  <a:pt x="0" y="0"/>
                </a:moveTo>
                <a:lnTo>
                  <a:pt x="10867008" y="0"/>
                </a:lnTo>
                <a:lnTo>
                  <a:pt x="10867008" y="7834522"/>
                </a:lnTo>
                <a:lnTo>
                  <a:pt x="0" y="783452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3824" r="0" b="-14132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20239" y="-1198657"/>
            <a:ext cx="19965592" cy="13102420"/>
          </a:xfrm>
          <a:custGeom>
            <a:avLst/>
            <a:gdLst/>
            <a:ahLst/>
            <a:cxnLst/>
            <a:rect r="r" b="b" t="t" l="l"/>
            <a:pathLst>
              <a:path h="13102420" w="19965592">
                <a:moveTo>
                  <a:pt x="0" y="0"/>
                </a:moveTo>
                <a:lnTo>
                  <a:pt x="19965592" y="0"/>
                </a:lnTo>
                <a:lnTo>
                  <a:pt x="19965592" y="13102420"/>
                </a:lnTo>
                <a:lnTo>
                  <a:pt x="0" y="13102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91569" y="555507"/>
            <a:ext cx="12438766" cy="2005445"/>
            <a:chOff x="0" y="0"/>
            <a:chExt cx="16585021" cy="26739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585020" cy="2673927"/>
            </a:xfrm>
            <a:custGeom>
              <a:avLst/>
              <a:gdLst/>
              <a:ahLst/>
              <a:cxnLst/>
              <a:rect r="r" b="b" t="t" l="l"/>
              <a:pathLst>
                <a:path h="2673927" w="16585020">
                  <a:moveTo>
                    <a:pt x="0" y="0"/>
                  </a:moveTo>
                  <a:lnTo>
                    <a:pt x="16585020" y="0"/>
                  </a:lnTo>
                  <a:lnTo>
                    <a:pt x="16585020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16585021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User Interaction Process Flow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466849" y="2163684"/>
            <a:ext cx="13354301" cy="7470833"/>
          </a:xfrm>
          <a:custGeom>
            <a:avLst/>
            <a:gdLst/>
            <a:ahLst/>
            <a:cxnLst/>
            <a:rect r="r" b="b" t="t" l="l"/>
            <a:pathLst>
              <a:path h="7470833" w="13354301">
                <a:moveTo>
                  <a:pt x="0" y="0"/>
                </a:moveTo>
                <a:lnTo>
                  <a:pt x="13354302" y="0"/>
                </a:lnTo>
                <a:lnTo>
                  <a:pt x="13354302" y="7470833"/>
                </a:lnTo>
                <a:lnTo>
                  <a:pt x="0" y="747083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4340" r="0" b="-28771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5568" y="-985591"/>
            <a:ext cx="20219949" cy="13269341"/>
          </a:xfrm>
          <a:custGeom>
            <a:avLst/>
            <a:gdLst/>
            <a:ahLst/>
            <a:cxnLst/>
            <a:rect r="r" b="b" t="t" l="l"/>
            <a:pathLst>
              <a:path h="13269341" w="20219949">
                <a:moveTo>
                  <a:pt x="0" y="0"/>
                </a:moveTo>
                <a:lnTo>
                  <a:pt x="20219949" y="0"/>
                </a:lnTo>
                <a:lnTo>
                  <a:pt x="20219949" y="13269341"/>
                </a:lnTo>
                <a:lnTo>
                  <a:pt x="0" y="132693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646306" y="1943056"/>
            <a:ext cx="12995389" cy="8005170"/>
          </a:xfrm>
          <a:custGeom>
            <a:avLst/>
            <a:gdLst/>
            <a:ahLst/>
            <a:cxnLst/>
            <a:rect r="r" b="b" t="t" l="l"/>
            <a:pathLst>
              <a:path h="8005170" w="12995389">
                <a:moveTo>
                  <a:pt x="0" y="0"/>
                </a:moveTo>
                <a:lnTo>
                  <a:pt x="12995388" y="0"/>
                </a:lnTo>
                <a:lnTo>
                  <a:pt x="12995388" y="8005170"/>
                </a:lnTo>
                <a:lnTo>
                  <a:pt x="0" y="80051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80" t="-20055" r="-2468" b="-2301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023782" y="9177338"/>
            <a:ext cx="111442" cy="108585"/>
            <a:chOff x="0" y="0"/>
            <a:chExt cx="148590" cy="1447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9280" y="49054"/>
              <a:ext cx="47240" cy="40785"/>
            </a:xfrm>
            <a:custGeom>
              <a:avLst/>
              <a:gdLst/>
              <a:ahLst/>
              <a:cxnLst/>
              <a:rect r="r" b="b" t="t" l="l"/>
              <a:pathLst>
                <a:path h="40785" w="47240">
                  <a:moveTo>
                    <a:pt x="47240" y="14446"/>
                  </a:moveTo>
                  <a:cubicBezTo>
                    <a:pt x="25650" y="48736"/>
                    <a:pt x="5330" y="42386"/>
                    <a:pt x="1520" y="34766"/>
                  </a:cubicBezTo>
                  <a:cubicBezTo>
                    <a:pt x="-2290" y="28416"/>
                    <a:pt x="1520" y="6826"/>
                    <a:pt x="7870" y="1746"/>
                  </a:cubicBezTo>
                  <a:cubicBezTo>
                    <a:pt x="14220" y="-3334"/>
                    <a:pt x="40890" y="4286"/>
                    <a:pt x="40890" y="4286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5175230" y="9123045"/>
            <a:ext cx="111442" cy="108585"/>
            <a:chOff x="0" y="0"/>
            <a:chExt cx="148590" cy="1447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48487" y="48273"/>
              <a:ext cx="48033" cy="40567"/>
            </a:xfrm>
            <a:custGeom>
              <a:avLst/>
              <a:gdLst/>
              <a:ahLst/>
              <a:cxnLst/>
              <a:rect r="r" b="b" t="t" l="l"/>
              <a:pathLst>
                <a:path h="40567" w="48033">
                  <a:moveTo>
                    <a:pt x="48033" y="13957"/>
                  </a:moveTo>
                  <a:cubicBezTo>
                    <a:pt x="26443" y="48247"/>
                    <a:pt x="6123" y="41897"/>
                    <a:pt x="2313" y="35547"/>
                  </a:cubicBezTo>
                  <a:cubicBezTo>
                    <a:pt x="-2767" y="27927"/>
                    <a:pt x="1043" y="7607"/>
                    <a:pt x="8663" y="2527"/>
                  </a:cubicBezTo>
                  <a:cubicBezTo>
                    <a:pt x="15013" y="-3823"/>
                    <a:pt x="41683" y="3797"/>
                    <a:pt x="41683" y="3797"/>
                  </a:cubicBezTo>
                </a:path>
              </a:pathLst>
            </a:custGeom>
            <a:solidFill>
              <a:srgbClr val="D1D2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491569" y="555507"/>
            <a:ext cx="12438766" cy="2005445"/>
            <a:chOff x="0" y="0"/>
            <a:chExt cx="16585021" cy="267392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585020" cy="2673927"/>
            </a:xfrm>
            <a:custGeom>
              <a:avLst/>
              <a:gdLst/>
              <a:ahLst/>
              <a:cxnLst/>
              <a:rect r="r" b="b" t="t" l="l"/>
              <a:pathLst>
                <a:path h="2673927" w="16585020">
                  <a:moveTo>
                    <a:pt x="0" y="0"/>
                  </a:moveTo>
                  <a:lnTo>
                    <a:pt x="16585020" y="0"/>
                  </a:lnTo>
                  <a:lnTo>
                    <a:pt x="16585020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76200"/>
              <a:ext cx="16585021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Database Schema Diagram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4816937" y="8435364"/>
            <a:ext cx="1649514" cy="1592531"/>
          </a:xfrm>
          <a:custGeom>
            <a:avLst/>
            <a:gdLst/>
            <a:ahLst/>
            <a:cxnLst/>
            <a:rect r="r" b="b" t="t" l="l"/>
            <a:pathLst>
              <a:path h="1592531" w="1649514">
                <a:moveTo>
                  <a:pt x="0" y="0"/>
                </a:moveTo>
                <a:lnTo>
                  <a:pt x="1649515" y="0"/>
                </a:lnTo>
                <a:lnTo>
                  <a:pt x="1649515" y="1592532"/>
                </a:lnTo>
                <a:lnTo>
                  <a:pt x="0" y="159253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286673" y="9258300"/>
            <a:ext cx="811314" cy="813483"/>
          </a:xfrm>
          <a:custGeom>
            <a:avLst/>
            <a:gdLst/>
            <a:ahLst/>
            <a:cxnLst/>
            <a:rect r="r" b="b" t="t" l="l"/>
            <a:pathLst>
              <a:path h="813483" w="811314">
                <a:moveTo>
                  <a:pt x="0" y="0"/>
                </a:moveTo>
                <a:lnTo>
                  <a:pt x="811314" y="0"/>
                </a:lnTo>
                <a:lnTo>
                  <a:pt x="811314" y="813483"/>
                </a:lnTo>
                <a:lnTo>
                  <a:pt x="0" y="81348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57250"/>
            <a:ext cx="18867548" cy="12381829"/>
          </a:xfrm>
          <a:custGeom>
            <a:avLst/>
            <a:gdLst/>
            <a:ahLst/>
            <a:cxnLst/>
            <a:rect r="r" b="b" t="t" l="l"/>
            <a:pathLst>
              <a:path h="12381829" w="18867548">
                <a:moveTo>
                  <a:pt x="0" y="0"/>
                </a:moveTo>
                <a:lnTo>
                  <a:pt x="18867548" y="0"/>
                </a:lnTo>
                <a:lnTo>
                  <a:pt x="18867548" y="12381829"/>
                </a:lnTo>
                <a:lnTo>
                  <a:pt x="0" y="123818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857404"/>
            <a:ext cx="15773400" cy="2005445"/>
            <a:chOff x="0" y="0"/>
            <a:chExt cx="21031200" cy="26739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73927"/>
            </a:xfrm>
            <a:custGeom>
              <a:avLst/>
              <a:gdLst/>
              <a:ahLst/>
              <a:cxnLst/>
              <a:rect r="r" b="b" t="t" l="l"/>
              <a:pathLst>
                <a:path h="267392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21031200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Technologies Used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787936"/>
            <a:ext cx="15590520" cy="603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04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Built on a modular open-source stack for scalability and reliability.</a:t>
            </a:r>
          </a:p>
          <a:p>
            <a:pPr algn="l" marL="906780" indent="-453390" lvl="1">
              <a:lnSpc>
                <a:spcPts val="6804"/>
              </a:lnSpc>
              <a:buAutoNum type="arabicPeriod" startAt="1"/>
            </a:pPr>
            <a:r>
              <a:rPr lang="en-US" b="true" sz="42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Backend:</a:t>
            </a: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 Flask (Python) for routing and API management.</a:t>
            </a:r>
          </a:p>
          <a:p>
            <a:pPr algn="l" marL="906780" indent="-453390" lvl="1">
              <a:lnSpc>
                <a:spcPts val="6804"/>
              </a:lnSpc>
              <a:buAutoNum type="arabicPeriod" startAt="1"/>
            </a:pPr>
            <a:r>
              <a:rPr lang="en-US" b="true" sz="42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AI Engine:</a:t>
            </a: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 Rasa for NLP, entity recognition, and dialogue control.</a:t>
            </a:r>
          </a:p>
          <a:p>
            <a:pPr algn="l" marL="906780" indent="-453390" lvl="1">
              <a:lnSpc>
                <a:spcPts val="6804"/>
              </a:lnSpc>
              <a:buAutoNum type="arabicPeriod" startAt="1"/>
            </a:pPr>
            <a:r>
              <a:rPr lang="en-US" b="true" sz="42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Authentication:</a:t>
            </a: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 Flask-JWT-Extended for token-based security.</a:t>
            </a:r>
          </a:p>
          <a:p>
            <a:pPr algn="l" marL="906780" indent="-453390" lvl="1">
              <a:lnSpc>
                <a:spcPts val="6804"/>
              </a:lnSpc>
              <a:buAutoNum type="arabicPeriod" startAt="1"/>
            </a:pPr>
            <a:r>
              <a:rPr lang="en-US" b="true" sz="42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Database:</a:t>
            </a: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 SQLite with SQLAlchemy ORM for smooth operations.</a:t>
            </a:r>
          </a:p>
          <a:p>
            <a:pPr algn="l" marL="906780" indent="-453390" lvl="1">
              <a:lnSpc>
                <a:spcPts val="6804"/>
              </a:lnSpc>
              <a:buAutoNum type="arabicPeriod" startAt="1"/>
            </a:pPr>
            <a:r>
              <a:rPr lang="en-US" b="true" sz="42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Frontend:</a:t>
            </a: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 HTML, CSS, JavaScript for interactive UI.</a:t>
            </a:r>
          </a:p>
          <a:p>
            <a:pPr algn="l">
              <a:lnSpc>
                <a:spcPts val="6804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Ensures flexibility, modularity, and seamless integration.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90809" y="-1653184"/>
            <a:ext cx="18878809" cy="12389218"/>
          </a:xfrm>
          <a:custGeom>
            <a:avLst/>
            <a:gdLst/>
            <a:ahLst/>
            <a:cxnLst/>
            <a:rect r="r" b="b" t="t" l="l"/>
            <a:pathLst>
              <a:path h="12389218" w="18878809">
                <a:moveTo>
                  <a:pt x="0" y="0"/>
                </a:moveTo>
                <a:lnTo>
                  <a:pt x="18878809" y="0"/>
                </a:lnTo>
                <a:lnTo>
                  <a:pt x="18878809" y="12389218"/>
                </a:lnTo>
                <a:lnTo>
                  <a:pt x="0" y="123892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2213609"/>
            <a:chOff x="0" y="0"/>
            <a:chExt cx="21031200" cy="295147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951478"/>
            </a:xfrm>
            <a:custGeom>
              <a:avLst/>
              <a:gdLst/>
              <a:ahLst/>
              <a:cxnLst/>
              <a:rect r="r" b="b" t="t" l="l"/>
              <a:pathLst>
                <a:path h="2951478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951478"/>
                  </a:lnTo>
                  <a:lnTo>
                    <a:pt x="0" y="29514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21031200" cy="287527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Introduction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2599371"/>
            <a:ext cx="15590520" cy="5998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Multilingual, AI-powered wellness chatbot providing reliable, non-diagnostic health and self-care information.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Combines conversational AI with personalized insights to support proactive wellbeing.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Improves accessibility, engagement, and awareness through simple, interactive guidance.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Aims to make trusted wellness information easily available to everyone.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3725" y="-745642"/>
            <a:ext cx="18535449" cy="12163888"/>
          </a:xfrm>
          <a:custGeom>
            <a:avLst/>
            <a:gdLst/>
            <a:ahLst/>
            <a:cxnLst/>
            <a:rect r="r" b="b" t="t" l="l"/>
            <a:pathLst>
              <a:path h="12163888" w="18535449">
                <a:moveTo>
                  <a:pt x="0" y="0"/>
                </a:moveTo>
                <a:lnTo>
                  <a:pt x="18535450" y="0"/>
                </a:lnTo>
                <a:lnTo>
                  <a:pt x="18535450" y="12163888"/>
                </a:lnTo>
                <a:lnTo>
                  <a:pt x="0" y="121638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2005445"/>
            <a:chOff x="0" y="0"/>
            <a:chExt cx="21031200" cy="26739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73927"/>
            </a:xfrm>
            <a:custGeom>
              <a:avLst/>
              <a:gdLst/>
              <a:ahLst/>
              <a:cxnLst/>
              <a:rect r="r" b="b" t="t" l="l"/>
              <a:pathLst>
                <a:path h="267392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21031200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Output – Expected Outcomes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882512"/>
            <a:ext cx="15590520" cy="4207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0" indent="-453390" lvl="1">
              <a:lnSpc>
                <a:spcPts val="8358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Delivers personalized daily wellness plans (diet, fitness, sleep).</a:t>
            </a:r>
          </a:p>
          <a:p>
            <a:pPr algn="l" marL="906780" indent="-453390" lvl="1">
              <a:lnSpc>
                <a:spcPts val="8358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Provides stress and emotion-aware advice.</a:t>
            </a:r>
          </a:p>
          <a:p>
            <a:pPr algn="l" marL="906780" indent="-453390" lvl="1">
              <a:lnSpc>
                <a:spcPts val="8358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Increases engagement through intelligent interaction.</a:t>
            </a:r>
          </a:p>
          <a:p>
            <a:pPr algn="l" marL="906780" indent="-453390" lvl="1">
              <a:lnSpc>
                <a:spcPts val="8358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Scales globally with multilingual support and adaptive AI.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4681" y="-743636"/>
            <a:ext cx="18477363" cy="12125769"/>
          </a:xfrm>
          <a:custGeom>
            <a:avLst/>
            <a:gdLst/>
            <a:ahLst/>
            <a:cxnLst/>
            <a:rect r="r" b="b" t="t" l="l"/>
            <a:pathLst>
              <a:path h="12125769" w="18477363">
                <a:moveTo>
                  <a:pt x="0" y="0"/>
                </a:moveTo>
                <a:lnTo>
                  <a:pt x="18477362" y="0"/>
                </a:lnTo>
                <a:lnTo>
                  <a:pt x="18477362" y="12125770"/>
                </a:lnTo>
                <a:lnTo>
                  <a:pt x="0" y="121257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2005445"/>
            <a:chOff x="0" y="0"/>
            <a:chExt cx="21031200" cy="26739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73927"/>
            </a:xfrm>
            <a:custGeom>
              <a:avLst/>
              <a:gdLst/>
              <a:ahLst/>
              <a:cxnLst/>
              <a:rect r="r" b="b" t="t" l="l"/>
              <a:pathLst>
                <a:path h="267392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21031200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 Future Scope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393632"/>
            <a:ext cx="15590520" cy="4138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0" indent="-453390" lvl="1">
              <a:lnSpc>
                <a:spcPts val="8232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Introduce AR/VR meditation for immersive stress relief.</a:t>
            </a:r>
          </a:p>
          <a:p>
            <a:pPr algn="l" marL="906780" indent="-453390" lvl="1">
              <a:lnSpc>
                <a:spcPts val="8232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Enable AI-based image and voice diagnostics for early health checks.</a:t>
            </a:r>
          </a:p>
          <a:p>
            <a:pPr algn="l" marL="906780" indent="-453390" lvl="1">
              <a:lnSpc>
                <a:spcPts val="8232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Adopt blockchain for secure storage of sensitive health data.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77255" y="-1564199"/>
            <a:ext cx="20766570" cy="13628062"/>
          </a:xfrm>
          <a:custGeom>
            <a:avLst/>
            <a:gdLst/>
            <a:ahLst/>
            <a:cxnLst/>
            <a:rect r="r" b="b" t="t" l="l"/>
            <a:pathLst>
              <a:path h="13628062" w="20766570">
                <a:moveTo>
                  <a:pt x="0" y="0"/>
                </a:moveTo>
                <a:lnTo>
                  <a:pt x="20766570" y="0"/>
                </a:lnTo>
                <a:lnTo>
                  <a:pt x="20766570" y="13628062"/>
                </a:lnTo>
                <a:lnTo>
                  <a:pt x="0" y="136280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2213609"/>
            <a:chOff x="0" y="0"/>
            <a:chExt cx="21031200" cy="295147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951478"/>
            </a:xfrm>
            <a:custGeom>
              <a:avLst/>
              <a:gdLst/>
              <a:ahLst/>
              <a:cxnLst/>
              <a:rect r="r" b="b" t="t" l="l"/>
              <a:pathLst>
                <a:path h="2951478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951478"/>
                  </a:lnTo>
                  <a:lnTo>
                    <a:pt x="0" y="29514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21031200" cy="287527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 Conclusion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222183"/>
            <a:ext cx="15590520" cy="7579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0" indent="-453390" lvl="1">
              <a:lnSpc>
                <a:spcPts val="100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WellBot demonstrates how AI can transform personal wellness.</a:t>
            </a:r>
          </a:p>
          <a:p>
            <a:pPr algn="l" marL="906780" indent="-453390" lvl="1">
              <a:lnSpc>
                <a:spcPts val="100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 combines secure architecture with multilingual intelligence.</a:t>
            </a:r>
          </a:p>
          <a:p>
            <a:pPr algn="l" marL="906780" indent="-453390" lvl="1">
              <a:lnSpc>
                <a:spcPts val="100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Supports self-care and awareness through accessible design.</a:t>
            </a:r>
          </a:p>
          <a:p>
            <a:pPr algn="l" marL="906780" indent="-453390" lvl="1">
              <a:lnSpc>
                <a:spcPts val="100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Built with scalable, open-source technologies for growth.</a:t>
            </a:r>
          </a:p>
          <a:p>
            <a:pPr algn="l" marL="906780" indent="-453390" lvl="1">
              <a:lnSpc>
                <a:spcPts val="100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Future versions will expand AI, security, and immersive health tools.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71278" y="-613818"/>
            <a:ext cx="19251169" cy="12268575"/>
          </a:xfrm>
          <a:custGeom>
            <a:avLst/>
            <a:gdLst/>
            <a:ahLst/>
            <a:cxnLst/>
            <a:rect r="r" b="b" t="t" l="l"/>
            <a:pathLst>
              <a:path h="12268575" w="19251169">
                <a:moveTo>
                  <a:pt x="0" y="0"/>
                </a:moveTo>
                <a:lnTo>
                  <a:pt x="19251169" y="0"/>
                </a:lnTo>
                <a:lnTo>
                  <a:pt x="19251169" y="12268576"/>
                </a:lnTo>
                <a:lnTo>
                  <a:pt x="0" y="122685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87" r="0" b="-148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4075695"/>
            <a:ext cx="15773400" cy="3578866"/>
            <a:chOff x="0" y="0"/>
            <a:chExt cx="21031200" cy="477182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4771822"/>
            </a:xfrm>
            <a:custGeom>
              <a:avLst/>
              <a:gdLst/>
              <a:ahLst/>
              <a:cxnLst/>
              <a:rect r="r" b="b" t="t" l="l"/>
              <a:pathLst>
                <a:path h="4771822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4771822"/>
                  </a:lnTo>
                  <a:lnTo>
                    <a:pt x="0" y="47718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142875"/>
              <a:ext cx="21031200" cy="462894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12634"/>
                </a:lnSpc>
              </a:pPr>
              <a:r>
                <a:rPr lang="en-US" b="true" sz="11698" spc="-7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THANK YOU</a:t>
              </a:r>
            </a:p>
            <a:p>
              <a:pPr algn="ctr">
                <a:lnSpc>
                  <a:spcPts val="10475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91431"/>
            <a:ext cx="18558072" cy="12178735"/>
          </a:xfrm>
          <a:custGeom>
            <a:avLst/>
            <a:gdLst/>
            <a:ahLst/>
            <a:cxnLst/>
            <a:rect r="r" b="b" t="t" l="l"/>
            <a:pathLst>
              <a:path h="12178735" w="18558072">
                <a:moveTo>
                  <a:pt x="0" y="0"/>
                </a:moveTo>
                <a:lnTo>
                  <a:pt x="18558072" y="0"/>
                </a:lnTo>
                <a:lnTo>
                  <a:pt x="18558072" y="12178735"/>
                </a:lnTo>
                <a:lnTo>
                  <a:pt x="0" y="121787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2213609"/>
            <a:chOff x="0" y="0"/>
            <a:chExt cx="21031200" cy="295147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951478"/>
            </a:xfrm>
            <a:custGeom>
              <a:avLst/>
              <a:gdLst/>
              <a:ahLst/>
              <a:cxnLst/>
              <a:rect r="r" b="b" t="t" l="l"/>
              <a:pathLst>
                <a:path h="2951478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951478"/>
                  </a:lnTo>
                  <a:lnTo>
                    <a:pt x="0" y="29514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21031200" cy="287527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Abstract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679908"/>
            <a:ext cx="15590520" cy="6369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0" indent="-453390" lvl="1">
              <a:lnSpc>
                <a:spcPts val="6258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WellBot is an AI/ML-driven chatbot acting as a 24/7 wellness guide.</a:t>
            </a:r>
          </a:p>
          <a:p>
            <a:pPr algn="l" marL="906780" indent="-453390" lvl="1">
              <a:lnSpc>
                <a:spcPts val="6258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 consolidates advice on fitness, diet, sleep, and mental health into one interface.</a:t>
            </a:r>
          </a:p>
          <a:p>
            <a:pPr algn="l" marL="906780" indent="-453390" lvl="1">
              <a:lnSpc>
                <a:spcPts val="6258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Using NLP and Machine Learning, it provides context-aware recommendations.</a:t>
            </a:r>
          </a:p>
          <a:p>
            <a:pPr algn="l" marL="906780" indent="-453390" lvl="1">
              <a:lnSpc>
                <a:spcPts val="6258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hybrid recommendation engine ensures personalized wellness guidance.</a:t>
            </a:r>
          </a:p>
          <a:p>
            <a:pPr algn="l" marL="906780" indent="-453390" lvl="1">
              <a:lnSpc>
                <a:spcPts val="6258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 bridges the gap between clinical expertise and daily self-care.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90809" y="-1653184"/>
            <a:ext cx="18878809" cy="12389218"/>
          </a:xfrm>
          <a:custGeom>
            <a:avLst/>
            <a:gdLst/>
            <a:ahLst/>
            <a:cxnLst/>
            <a:rect r="r" b="b" t="t" l="l"/>
            <a:pathLst>
              <a:path h="12389218" w="18878809">
                <a:moveTo>
                  <a:pt x="0" y="0"/>
                </a:moveTo>
                <a:lnTo>
                  <a:pt x="18878809" y="0"/>
                </a:lnTo>
                <a:lnTo>
                  <a:pt x="18878809" y="12389218"/>
                </a:lnTo>
                <a:lnTo>
                  <a:pt x="0" y="123892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76854"/>
            <a:ext cx="7819896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  <a:spcBef>
                <a:spcPct val="0"/>
              </a:spcBef>
            </a:pPr>
            <a:r>
              <a:rPr lang="en-US" b="true" sz="6000" spc="-3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</a:t>
            </a:r>
            <a:r>
              <a:rPr lang="en-US" b="true" sz="6000" spc="-3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roblem statement 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47287" y="1952910"/>
            <a:ext cx="14898853" cy="329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614" indent="-431807" lvl="1">
              <a:lnSpc>
                <a:spcPts val="5160"/>
              </a:lnSpc>
              <a:buFont typeface="Arial"/>
              <a:buChar char="•"/>
            </a:pPr>
            <a:r>
              <a:rPr lang="en-US" sz="4000" spc="-2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People often rely on scattered or unreliable online health information.</a:t>
            </a:r>
          </a:p>
          <a:p>
            <a:pPr algn="l" marL="863614" indent="-431807" lvl="1">
              <a:lnSpc>
                <a:spcPts val="5160"/>
              </a:lnSpc>
              <a:buFont typeface="Arial"/>
              <a:buChar char="•"/>
            </a:pPr>
            <a:r>
              <a:rPr lang="en-US" sz="4000" spc="-2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There is a need for a trusted, real-time wellness assistant that provides accurate, WHO-based guidance in a simple and accessible way.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474743"/>
            <a:ext cx="3708063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  <a:spcBef>
                <a:spcPct val="0"/>
              </a:spcBef>
            </a:pPr>
            <a:r>
              <a:rPr lang="en-US" b="true" sz="6000" spc="-3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7287" y="6509158"/>
            <a:ext cx="15098214" cy="2832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614" indent="-431807" lvl="1">
              <a:lnSpc>
                <a:spcPts val="5520"/>
              </a:lnSpc>
              <a:buFont typeface="Arial"/>
              <a:buChar char="•"/>
            </a:pPr>
            <a:r>
              <a:rPr lang="en-US" sz="4000" spc="-2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WellBot provides a reliable, real-time wellness assistant that delivers verified WHO-based health information.</a:t>
            </a:r>
          </a:p>
          <a:p>
            <a:pPr algn="l" marL="863614" indent="-431807" lvl="1">
              <a:lnSpc>
                <a:spcPts val="5520"/>
              </a:lnSpc>
              <a:buFont typeface="Arial"/>
              <a:buChar char="•"/>
            </a:pPr>
            <a:r>
              <a:rPr lang="en-US" sz="4000" spc="-2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 offers instant guidance, simple explanations, and personalized support — all in one trusted platform.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21187" y="-1133654"/>
            <a:ext cx="18978127" cy="12454396"/>
          </a:xfrm>
          <a:custGeom>
            <a:avLst/>
            <a:gdLst/>
            <a:ahLst/>
            <a:cxnLst/>
            <a:rect r="r" b="b" t="t" l="l"/>
            <a:pathLst>
              <a:path h="12454396" w="18978127">
                <a:moveTo>
                  <a:pt x="0" y="0"/>
                </a:moveTo>
                <a:lnTo>
                  <a:pt x="18978127" y="0"/>
                </a:lnTo>
                <a:lnTo>
                  <a:pt x="18978127" y="12454396"/>
                </a:lnTo>
                <a:lnTo>
                  <a:pt x="0" y="124543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2005445"/>
            <a:chOff x="0" y="0"/>
            <a:chExt cx="21031200" cy="26739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73927"/>
            </a:xfrm>
            <a:custGeom>
              <a:avLst/>
              <a:gdLst/>
              <a:ahLst/>
              <a:cxnLst/>
              <a:rect r="r" b="b" t="t" l="l"/>
              <a:pathLst>
                <a:path h="267392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21031200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Proposed System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622233"/>
            <a:ext cx="15590520" cy="674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system integrates NLP and ML for multilingual, personalized health assistance.</a:t>
            </a:r>
          </a:p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 hybrid recommendation model delivers content based on user context and preferences.</a:t>
            </a:r>
          </a:p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 covers key wellness areas: nutrition, fitness, mental health, and sleep.</a:t>
            </a:r>
          </a:p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Data privacy and inclusivity are core principles for a global user base.</a:t>
            </a:r>
          </a:p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architecture ensures scalability, engagement, and user trust.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98839" y="-1184613"/>
            <a:ext cx="18786839" cy="12328863"/>
          </a:xfrm>
          <a:custGeom>
            <a:avLst/>
            <a:gdLst/>
            <a:ahLst/>
            <a:cxnLst/>
            <a:rect r="r" b="b" t="t" l="l"/>
            <a:pathLst>
              <a:path h="12328863" w="18786839">
                <a:moveTo>
                  <a:pt x="0" y="0"/>
                </a:moveTo>
                <a:lnTo>
                  <a:pt x="18786839" y="0"/>
                </a:lnTo>
                <a:lnTo>
                  <a:pt x="18786839" y="12328863"/>
                </a:lnTo>
                <a:lnTo>
                  <a:pt x="0" y="12328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2213609"/>
            <a:chOff x="0" y="0"/>
            <a:chExt cx="21031200" cy="295147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951478"/>
            </a:xfrm>
            <a:custGeom>
              <a:avLst/>
              <a:gdLst/>
              <a:ahLst/>
              <a:cxnLst/>
              <a:rect r="r" b="b" t="t" l="l"/>
              <a:pathLst>
                <a:path h="2951478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951478"/>
                  </a:lnTo>
                  <a:lnTo>
                    <a:pt x="0" y="29514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21031200" cy="287527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System Architecture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95363" y="2591031"/>
            <a:ext cx="15297274" cy="5411361"/>
          </a:xfrm>
          <a:custGeom>
            <a:avLst/>
            <a:gdLst/>
            <a:ahLst/>
            <a:cxnLst/>
            <a:rect r="r" b="b" t="t" l="l"/>
            <a:pathLst>
              <a:path h="5411361" w="15297274">
                <a:moveTo>
                  <a:pt x="0" y="0"/>
                </a:moveTo>
                <a:lnTo>
                  <a:pt x="15297274" y="0"/>
                </a:lnTo>
                <a:lnTo>
                  <a:pt x="15297274" y="5411361"/>
                </a:lnTo>
                <a:lnTo>
                  <a:pt x="0" y="54113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304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26843" y="-1465490"/>
            <a:ext cx="19529640" cy="12816326"/>
          </a:xfrm>
          <a:custGeom>
            <a:avLst/>
            <a:gdLst/>
            <a:ahLst/>
            <a:cxnLst/>
            <a:rect r="r" b="b" t="t" l="l"/>
            <a:pathLst>
              <a:path h="12816326" w="19529640">
                <a:moveTo>
                  <a:pt x="0" y="0"/>
                </a:moveTo>
                <a:lnTo>
                  <a:pt x="19529641" y="0"/>
                </a:lnTo>
                <a:lnTo>
                  <a:pt x="19529641" y="12816326"/>
                </a:lnTo>
                <a:lnTo>
                  <a:pt x="0" y="128163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7"/>
            <a:ext cx="15773400" cy="2005445"/>
            <a:chOff x="0" y="0"/>
            <a:chExt cx="21031200" cy="26739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73927"/>
            </a:xfrm>
            <a:custGeom>
              <a:avLst/>
              <a:gdLst/>
              <a:ahLst/>
              <a:cxnLst/>
              <a:rect r="r" b="b" t="t" l="l"/>
              <a:pathLst>
                <a:path h="267392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76200"/>
              <a:ext cx="21031200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 Milestone 1 – Authentication &amp; Profiles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2636909"/>
            <a:ext cx="14947635" cy="5998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Built secure login, registration, and profile management using Flask &amp; SQLAlchemy.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Implemented JWT-based authentication with encrypted passwords for strong protection.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Added frontend session validation to prevent unauthorized access.</a:t>
            </a:r>
          </a:p>
          <a:p>
            <a:pPr algn="l" marL="906764" indent="-453382" lvl="1">
              <a:lnSpc>
                <a:spcPts val="5879"/>
              </a:lnSpc>
              <a:buFont typeface="Arial"/>
              <a:buChar char="•"/>
            </a:pPr>
            <a:r>
              <a:rPr lang="en-US" sz="41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Established a robust foundation for user-specific wellness personalization.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1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26843" y="-1465490"/>
            <a:ext cx="19529640" cy="12816326"/>
          </a:xfrm>
          <a:custGeom>
            <a:avLst/>
            <a:gdLst/>
            <a:ahLst/>
            <a:cxnLst/>
            <a:rect r="r" b="b" t="t" l="l"/>
            <a:pathLst>
              <a:path h="12816326" w="19529640">
                <a:moveTo>
                  <a:pt x="0" y="0"/>
                </a:moveTo>
                <a:lnTo>
                  <a:pt x="19529641" y="0"/>
                </a:lnTo>
                <a:lnTo>
                  <a:pt x="19529641" y="12816326"/>
                </a:lnTo>
                <a:lnTo>
                  <a:pt x="0" y="128163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01279" y="1285466"/>
            <a:ext cx="6285442" cy="8764570"/>
          </a:xfrm>
          <a:custGeom>
            <a:avLst/>
            <a:gdLst/>
            <a:ahLst/>
            <a:cxnLst/>
            <a:rect r="r" b="b" t="t" l="l"/>
            <a:pathLst>
              <a:path h="8764570" w="6285442">
                <a:moveTo>
                  <a:pt x="0" y="0"/>
                </a:moveTo>
                <a:lnTo>
                  <a:pt x="6285442" y="0"/>
                </a:lnTo>
                <a:lnTo>
                  <a:pt x="6285442" y="8764570"/>
                </a:lnTo>
                <a:lnTo>
                  <a:pt x="0" y="87645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936" t="0" r="-18936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62954" y="282743"/>
            <a:ext cx="5559852" cy="2005445"/>
            <a:chOff x="0" y="0"/>
            <a:chExt cx="7413137" cy="26739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13137" cy="2673927"/>
            </a:xfrm>
            <a:custGeom>
              <a:avLst/>
              <a:gdLst/>
              <a:ahLst/>
              <a:cxnLst/>
              <a:rect r="r" b="b" t="t" l="l"/>
              <a:pathLst>
                <a:path h="2673927" w="7413137">
                  <a:moveTo>
                    <a:pt x="0" y="0"/>
                  </a:moveTo>
                  <a:lnTo>
                    <a:pt x="7413137" y="0"/>
                  </a:lnTo>
                  <a:lnTo>
                    <a:pt x="7413137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76200"/>
              <a:ext cx="7413137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 SIGN-UP Page: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26843" y="-1465490"/>
            <a:ext cx="19529640" cy="12816326"/>
          </a:xfrm>
          <a:custGeom>
            <a:avLst/>
            <a:gdLst/>
            <a:ahLst/>
            <a:cxnLst/>
            <a:rect r="r" b="b" t="t" l="l"/>
            <a:pathLst>
              <a:path h="12816326" w="19529640">
                <a:moveTo>
                  <a:pt x="0" y="0"/>
                </a:moveTo>
                <a:lnTo>
                  <a:pt x="19529641" y="0"/>
                </a:lnTo>
                <a:lnTo>
                  <a:pt x="19529641" y="12816326"/>
                </a:lnTo>
                <a:lnTo>
                  <a:pt x="0" y="128163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48596" y="-1088620"/>
            <a:ext cx="9439404" cy="6504608"/>
          </a:xfrm>
          <a:custGeom>
            <a:avLst/>
            <a:gdLst/>
            <a:ahLst/>
            <a:cxnLst/>
            <a:rect r="r" b="b" t="t" l="l"/>
            <a:pathLst>
              <a:path h="6504608" w="9439404">
                <a:moveTo>
                  <a:pt x="0" y="0"/>
                </a:moveTo>
                <a:lnTo>
                  <a:pt x="9439404" y="0"/>
                </a:lnTo>
                <a:lnTo>
                  <a:pt x="9439404" y="6504608"/>
                </a:lnTo>
                <a:lnTo>
                  <a:pt x="0" y="65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13315" y="1271136"/>
            <a:ext cx="5061371" cy="8764570"/>
          </a:xfrm>
          <a:custGeom>
            <a:avLst/>
            <a:gdLst/>
            <a:ahLst/>
            <a:cxnLst/>
            <a:rect r="r" b="b" t="t" l="l"/>
            <a:pathLst>
              <a:path h="8764570" w="5061371">
                <a:moveTo>
                  <a:pt x="0" y="0"/>
                </a:moveTo>
                <a:lnTo>
                  <a:pt x="5061370" y="0"/>
                </a:lnTo>
                <a:lnTo>
                  <a:pt x="5061370" y="8764570"/>
                </a:lnTo>
                <a:lnTo>
                  <a:pt x="0" y="87645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560" r="0" b="-156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586402" y="5415988"/>
            <a:ext cx="6053165" cy="6439537"/>
          </a:xfrm>
          <a:custGeom>
            <a:avLst/>
            <a:gdLst/>
            <a:ahLst/>
            <a:cxnLst/>
            <a:rect r="r" b="b" t="t" l="l"/>
            <a:pathLst>
              <a:path h="6439537" w="6053165">
                <a:moveTo>
                  <a:pt x="0" y="0"/>
                </a:moveTo>
                <a:lnTo>
                  <a:pt x="6053164" y="0"/>
                </a:lnTo>
                <a:lnTo>
                  <a:pt x="6053164" y="6439536"/>
                </a:lnTo>
                <a:lnTo>
                  <a:pt x="0" y="64395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43411" y="471199"/>
            <a:ext cx="5090554" cy="2005445"/>
            <a:chOff x="0" y="0"/>
            <a:chExt cx="6787406" cy="26739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787406" cy="2673927"/>
            </a:xfrm>
            <a:custGeom>
              <a:avLst/>
              <a:gdLst/>
              <a:ahLst/>
              <a:cxnLst/>
              <a:rect r="r" b="b" t="t" l="l"/>
              <a:pathLst>
                <a:path h="2673927" w="6787406">
                  <a:moveTo>
                    <a:pt x="0" y="0"/>
                  </a:moveTo>
                  <a:lnTo>
                    <a:pt x="6787406" y="0"/>
                  </a:lnTo>
                  <a:lnTo>
                    <a:pt x="6787406" y="2673927"/>
                  </a:lnTo>
                  <a:lnTo>
                    <a:pt x="0" y="26739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76200"/>
              <a:ext cx="6787406" cy="259772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b="true" sz="6000" spc="-36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 Profile Page:</a:t>
              </a:r>
            </a:p>
            <a:p>
              <a:pPr algn="l">
                <a:lnSpc>
                  <a:spcPts val="6480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DAG5a7cxFlY</dc:identifier>
  <dcterms:modified xsi:type="dcterms:W3CDTF">2011-08-01T06:04:30Z</dcterms:modified>
  <cp:revision>1</cp:revision>
  <dc:title>WELLBOT – Global Wellness Assistant Chatbot</dc:title>
</cp:coreProperties>
</file>

<file path=docProps/thumbnail.jpeg>
</file>